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3"/>
  </p:notesMasterIdLst>
  <p:sldIdLst>
    <p:sldId id="279" r:id="rId2"/>
    <p:sldId id="287" r:id="rId3"/>
    <p:sldId id="296" r:id="rId4"/>
    <p:sldId id="290" r:id="rId5"/>
    <p:sldId id="291" r:id="rId6"/>
    <p:sldId id="292" r:id="rId7"/>
    <p:sldId id="298" r:id="rId8"/>
    <p:sldId id="299" r:id="rId9"/>
    <p:sldId id="319" r:id="rId10"/>
    <p:sldId id="300" r:id="rId11"/>
    <p:sldId id="305" r:id="rId12"/>
    <p:sldId id="301" r:id="rId13"/>
    <p:sldId id="306" r:id="rId14"/>
    <p:sldId id="302" r:id="rId15"/>
    <p:sldId id="307" r:id="rId16"/>
    <p:sldId id="324" r:id="rId17"/>
    <p:sldId id="303" r:id="rId18"/>
    <p:sldId id="308" r:id="rId19"/>
    <p:sldId id="304" r:id="rId20"/>
    <p:sldId id="325" r:id="rId21"/>
    <p:sldId id="28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66C084A-1F1A-4039-8339-E688D9000837}">
          <p14:sldIdLst>
            <p14:sldId id="279"/>
            <p14:sldId id="287"/>
            <p14:sldId id="296"/>
            <p14:sldId id="290"/>
            <p14:sldId id="291"/>
            <p14:sldId id="292"/>
            <p14:sldId id="298"/>
            <p14:sldId id="299"/>
            <p14:sldId id="319"/>
            <p14:sldId id="300"/>
            <p14:sldId id="305"/>
            <p14:sldId id="301"/>
            <p14:sldId id="306"/>
            <p14:sldId id="302"/>
            <p14:sldId id="307"/>
            <p14:sldId id="324"/>
            <p14:sldId id="303"/>
            <p14:sldId id="308"/>
            <p14:sldId id="304"/>
            <p14:sldId id="325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300"/>
    <a:srgbClr val="E54415"/>
    <a:srgbClr val="009999"/>
    <a:srgbClr val="0097A0"/>
    <a:srgbClr val="B1D0E5"/>
    <a:srgbClr val="FE0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15" autoAdjust="0"/>
  </p:normalViewPr>
  <p:slideViewPr>
    <p:cSldViewPr>
      <p:cViewPr varScale="1">
        <p:scale>
          <a:sx n="79" d="100"/>
          <a:sy n="79" d="100"/>
        </p:scale>
        <p:origin x="821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A1D83-9ACD-49C3-BC89-9164A7D6B75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8905C7-F2C3-4D5E-9FA5-80F86CEF50D9}">
      <dgm:prSet phldrT="[Текст]" custT="1"/>
      <dgm:spPr/>
      <dgm:t>
        <a:bodyPr/>
        <a:lstStyle/>
        <a:p>
          <a:r>
            <a:rPr lang="ru-RU" sz="1800" dirty="0"/>
            <a:t>5.Результаты изменений</a:t>
          </a:r>
        </a:p>
      </dgm:t>
    </dgm:pt>
    <dgm:pt modelId="{3BD4C65E-5FE1-4045-9D2C-185A27F50787}" type="parTrans" cxnId="{5611ACE1-4DEF-4DE4-BFA5-91FCA24A51B9}">
      <dgm:prSet/>
      <dgm:spPr/>
      <dgm:t>
        <a:bodyPr/>
        <a:lstStyle/>
        <a:p>
          <a:endParaRPr lang="ru-RU"/>
        </a:p>
      </dgm:t>
    </dgm:pt>
    <dgm:pt modelId="{80E88A12-A4DA-4EA1-8DE0-3FF21277C5D7}" type="sibTrans" cxnId="{5611ACE1-4DEF-4DE4-BFA5-91FCA24A51B9}">
      <dgm:prSet/>
      <dgm:spPr/>
      <dgm:t>
        <a:bodyPr/>
        <a:lstStyle/>
        <a:p>
          <a:r>
            <a:rPr lang="ru-RU" dirty="0"/>
            <a:t>4.Условия реализации изменений</a:t>
          </a:r>
        </a:p>
      </dgm:t>
    </dgm:pt>
    <dgm:pt modelId="{8BFAABA6-BAF7-4985-BB9E-08CC655846A2}">
      <dgm:prSet phldrT="[Текст]" custT="1"/>
      <dgm:spPr/>
      <dgm:t>
        <a:bodyPr/>
        <a:lstStyle/>
        <a:p>
          <a:r>
            <a:rPr lang="ru-RU" sz="2000" dirty="0"/>
            <a:t>Карта </a:t>
          </a:r>
        </a:p>
        <a:p>
          <a:r>
            <a:rPr lang="ru-RU" sz="2000" dirty="0"/>
            <a:t>инновационной деятельности</a:t>
          </a:r>
        </a:p>
      </dgm:t>
    </dgm:pt>
    <dgm:pt modelId="{FCA06E3E-F725-4C46-9813-18593089E408}" type="parTrans" cxnId="{BDAF923D-27B3-4D1B-8C59-D8FFD5C3F180}">
      <dgm:prSet/>
      <dgm:spPr/>
      <dgm:t>
        <a:bodyPr/>
        <a:lstStyle/>
        <a:p>
          <a:endParaRPr lang="ru-RU"/>
        </a:p>
      </dgm:t>
    </dgm:pt>
    <dgm:pt modelId="{C5AAECDF-EBE3-4B44-86A9-84F27AA04446}" type="sibTrans" cxnId="{BDAF923D-27B3-4D1B-8C59-D8FFD5C3F180}">
      <dgm:prSet/>
      <dgm:spPr/>
      <dgm:t>
        <a:bodyPr/>
        <a:lstStyle/>
        <a:p>
          <a:r>
            <a:rPr lang="ru-RU" dirty="0"/>
            <a:t>1.Источники изменений</a:t>
          </a:r>
        </a:p>
      </dgm:t>
    </dgm:pt>
    <dgm:pt modelId="{36895455-398A-4B70-804F-0FF22A2B7577}">
      <dgm:prSet phldrT="[Текст]" custT="1"/>
      <dgm:spPr/>
      <dgm:t>
        <a:bodyPr/>
        <a:lstStyle/>
        <a:p>
          <a:r>
            <a:rPr lang="ru-RU" sz="2000" dirty="0"/>
            <a:t>2.Идея изменений</a:t>
          </a:r>
        </a:p>
      </dgm:t>
    </dgm:pt>
    <dgm:pt modelId="{3F6E84FF-62E2-4915-8A27-513CA8255CDD}" type="parTrans" cxnId="{64D35733-8E41-4F88-9935-77A0E5FC60D6}">
      <dgm:prSet/>
      <dgm:spPr/>
      <dgm:t>
        <a:bodyPr/>
        <a:lstStyle/>
        <a:p>
          <a:endParaRPr lang="ru-RU"/>
        </a:p>
      </dgm:t>
    </dgm:pt>
    <dgm:pt modelId="{5E372033-8A15-46BD-AD20-96079105A09D}" type="sibTrans" cxnId="{64D35733-8E41-4F88-9935-77A0E5FC60D6}">
      <dgm:prSet/>
      <dgm:spPr/>
      <dgm:t>
        <a:bodyPr/>
        <a:lstStyle/>
        <a:p>
          <a:r>
            <a:rPr lang="ru-RU" dirty="0"/>
            <a:t>3.Концепция изменений</a:t>
          </a:r>
        </a:p>
      </dgm:t>
    </dgm:pt>
    <dgm:pt modelId="{1F0E85E4-AF81-4A2F-B7E6-BD208F4C7326}" type="pres">
      <dgm:prSet presAssocID="{003A1D83-9ACD-49C3-BC89-9164A7D6B75E}" presName="Name0" presStyleCnt="0">
        <dgm:presLayoutVars>
          <dgm:chMax/>
          <dgm:chPref/>
          <dgm:dir/>
          <dgm:animLvl val="lvl"/>
        </dgm:presLayoutVars>
      </dgm:prSet>
      <dgm:spPr/>
    </dgm:pt>
    <dgm:pt modelId="{C8D55573-997E-4BBC-BE47-40BC466EED42}" type="pres">
      <dgm:prSet presAssocID="{948905C7-F2C3-4D5E-9FA5-80F86CEF50D9}" presName="composite" presStyleCnt="0"/>
      <dgm:spPr/>
    </dgm:pt>
    <dgm:pt modelId="{E87E4A4A-D70C-4E16-A5C9-5077922979AA}" type="pres">
      <dgm:prSet presAssocID="{948905C7-F2C3-4D5E-9FA5-80F86CEF50D9}" presName="Parent1" presStyleLbl="node1" presStyleIdx="0" presStyleCnt="6" custScaleX="242798" custScaleY="171264" custLinFactNeighborX="-31880" custLinFactNeighborY="-5937">
        <dgm:presLayoutVars>
          <dgm:chMax val="1"/>
          <dgm:chPref val="1"/>
          <dgm:bulletEnabled val="1"/>
        </dgm:presLayoutVars>
      </dgm:prSet>
      <dgm:spPr/>
    </dgm:pt>
    <dgm:pt modelId="{66BEABD3-9657-45F0-BDE5-1349E7F07D07}" type="pres">
      <dgm:prSet presAssocID="{948905C7-F2C3-4D5E-9FA5-80F86CEF50D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53D4035-95CD-4588-87EC-282248DEEA8E}" type="pres">
      <dgm:prSet presAssocID="{948905C7-F2C3-4D5E-9FA5-80F86CEF50D9}" presName="BalanceSpacing" presStyleCnt="0"/>
      <dgm:spPr/>
    </dgm:pt>
    <dgm:pt modelId="{71CFE9B5-1736-4D95-BCCF-F2A7BC3D867C}" type="pres">
      <dgm:prSet presAssocID="{948905C7-F2C3-4D5E-9FA5-80F86CEF50D9}" presName="BalanceSpacing1" presStyleCnt="0"/>
      <dgm:spPr/>
    </dgm:pt>
    <dgm:pt modelId="{96C6B44B-533C-49E9-B9C3-3142ACB58801}" type="pres">
      <dgm:prSet presAssocID="{80E88A12-A4DA-4EA1-8DE0-3FF21277C5D7}" presName="Accent1Text" presStyleLbl="node1" presStyleIdx="1" presStyleCnt="6" custScaleX="223170" custScaleY="135333" custLinFactX="-55475" custLinFactNeighborX="-100000" custLinFactNeighborY="75496"/>
      <dgm:spPr/>
    </dgm:pt>
    <dgm:pt modelId="{3A626806-6BB7-404C-851E-BE18B18B74A8}" type="pres">
      <dgm:prSet presAssocID="{80E88A12-A4DA-4EA1-8DE0-3FF21277C5D7}" presName="spaceBetweenRectangles" presStyleCnt="0"/>
      <dgm:spPr/>
    </dgm:pt>
    <dgm:pt modelId="{4486AD02-7651-42F3-A0F5-84A03A854D0B}" type="pres">
      <dgm:prSet presAssocID="{8BFAABA6-BAF7-4985-BB9E-08CC655846A2}" presName="composite" presStyleCnt="0"/>
      <dgm:spPr/>
    </dgm:pt>
    <dgm:pt modelId="{3377603D-1391-4E84-BF30-2C4111B7CE20}" type="pres">
      <dgm:prSet presAssocID="{8BFAABA6-BAF7-4985-BB9E-08CC655846A2}" presName="Parent1" presStyleLbl="node1" presStyleIdx="2" presStyleCnt="6" custScaleX="322210" custScaleY="206245" custLinFactNeighborX="21709" custLinFactNeighborY="19175">
        <dgm:presLayoutVars>
          <dgm:chMax val="1"/>
          <dgm:chPref val="1"/>
          <dgm:bulletEnabled val="1"/>
        </dgm:presLayoutVars>
      </dgm:prSet>
      <dgm:spPr/>
    </dgm:pt>
    <dgm:pt modelId="{BAD04793-F449-4EF1-961C-A088D8551AA0}" type="pres">
      <dgm:prSet presAssocID="{8BFAABA6-BAF7-4985-BB9E-08CC655846A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EB63152-F465-48EA-A3C9-D72CB9A3B2A4}" type="pres">
      <dgm:prSet presAssocID="{8BFAABA6-BAF7-4985-BB9E-08CC655846A2}" presName="BalanceSpacing" presStyleCnt="0"/>
      <dgm:spPr/>
    </dgm:pt>
    <dgm:pt modelId="{202CC2C7-B239-420A-A0C8-FB28A9ADDC4F}" type="pres">
      <dgm:prSet presAssocID="{8BFAABA6-BAF7-4985-BB9E-08CC655846A2}" presName="BalanceSpacing1" presStyleCnt="0"/>
      <dgm:spPr/>
    </dgm:pt>
    <dgm:pt modelId="{6A026966-5FEB-4B92-9A2C-518D97BFC173}" type="pres">
      <dgm:prSet presAssocID="{C5AAECDF-EBE3-4B44-86A9-84F27AA04446}" presName="Accent1Text" presStyleLbl="node1" presStyleIdx="3" presStyleCnt="6" custScaleX="210180" custScaleY="157677" custLinFactX="54869" custLinFactNeighborX="100000" custLinFactNeighborY="-88048"/>
      <dgm:spPr/>
    </dgm:pt>
    <dgm:pt modelId="{CF33C9A3-E212-49F6-9C16-D700656C66AA}" type="pres">
      <dgm:prSet presAssocID="{C5AAECDF-EBE3-4B44-86A9-84F27AA04446}" presName="spaceBetweenRectangles" presStyleCnt="0"/>
      <dgm:spPr/>
    </dgm:pt>
    <dgm:pt modelId="{0678142B-6607-40F0-8B4F-E810EFDFAA77}" type="pres">
      <dgm:prSet presAssocID="{36895455-398A-4B70-804F-0FF22A2B7577}" presName="composite" presStyleCnt="0"/>
      <dgm:spPr/>
    </dgm:pt>
    <dgm:pt modelId="{7B415884-E230-484F-BBD2-42D7208623C9}" type="pres">
      <dgm:prSet presAssocID="{36895455-398A-4B70-804F-0FF22A2B7577}" presName="Parent1" presStyleLbl="node1" presStyleIdx="4" presStyleCnt="6" custScaleX="240277" custScaleY="172585" custLinFactX="100000" custLinFactNeighborX="108804" custLinFactNeighborY="-43490">
        <dgm:presLayoutVars>
          <dgm:chMax val="1"/>
          <dgm:chPref val="1"/>
          <dgm:bulletEnabled val="1"/>
        </dgm:presLayoutVars>
      </dgm:prSet>
      <dgm:spPr/>
    </dgm:pt>
    <dgm:pt modelId="{619888B7-D615-426F-B122-AFB927B3F232}" type="pres">
      <dgm:prSet presAssocID="{36895455-398A-4B70-804F-0FF22A2B757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FB7135F-5426-47C4-A752-38CA0329956A}" type="pres">
      <dgm:prSet presAssocID="{36895455-398A-4B70-804F-0FF22A2B7577}" presName="BalanceSpacing" presStyleCnt="0"/>
      <dgm:spPr/>
    </dgm:pt>
    <dgm:pt modelId="{D0D46E0D-CF9B-4B0B-8F17-930192D6D0C6}" type="pres">
      <dgm:prSet presAssocID="{36895455-398A-4B70-804F-0FF22A2B7577}" presName="BalanceSpacing1" presStyleCnt="0"/>
      <dgm:spPr/>
    </dgm:pt>
    <dgm:pt modelId="{92FB8DB1-F1EF-4234-B245-359E9B52D633}" type="pres">
      <dgm:prSet presAssocID="{5E372033-8A15-46BD-AD20-96079105A09D}" presName="Accent1Text" presStyleLbl="node1" presStyleIdx="5" presStyleCnt="6" custScaleX="235205" custScaleY="171972" custLinFactX="-69620" custLinFactNeighborX="-100000" custLinFactNeighborY="-46206"/>
      <dgm:spPr/>
    </dgm:pt>
  </dgm:ptLst>
  <dgm:cxnLst>
    <dgm:cxn modelId="{6A41E52B-99F6-4358-AAA2-ECD97AF4E7AF}" type="presOf" srcId="{5E372033-8A15-46BD-AD20-96079105A09D}" destId="{92FB8DB1-F1EF-4234-B245-359E9B52D633}" srcOrd="0" destOrd="0" presId="urn:microsoft.com/office/officeart/2008/layout/AlternatingHexagons"/>
    <dgm:cxn modelId="{64D35733-8E41-4F88-9935-77A0E5FC60D6}" srcId="{003A1D83-9ACD-49C3-BC89-9164A7D6B75E}" destId="{36895455-398A-4B70-804F-0FF22A2B7577}" srcOrd="2" destOrd="0" parTransId="{3F6E84FF-62E2-4915-8A27-513CA8255CDD}" sibTransId="{5E372033-8A15-46BD-AD20-96079105A09D}"/>
    <dgm:cxn modelId="{BDAF923D-27B3-4D1B-8C59-D8FFD5C3F180}" srcId="{003A1D83-9ACD-49C3-BC89-9164A7D6B75E}" destId="{8BFAABA6-BAF7-4985-BB9E-08CC655846A2}" srcOrd="1" destOrd="0" parTransId="{FCA06E3E-F725-4C46-9813-18593089E408}" sibTransId="{C5AAECDF-EBE3-4B44-86A9-84F27AA04446}"/>
    <dgm:cxn modelId="{2C6F4950-F600-4634-8336-BFE9E12BEE62}" type="presOf" srcId="{C5AAECDF-EBE3-4B44-86A9-84F27AA04446}" destId="{6A026966-5FEB-4B92-9A2C-518D97BFC173}" srcOrd="0" destOrd="0" presId="urn:microsoft.com/office/officeart/2008/layout/AlternatingHexagons"/>
    <dgm:cxn modelId="{7B80509B-0AF7-484D-A844-4C4754AB9D09}" type="presOf" srcId="{80E88A12-A4DA-4EA1-8DE0-3FF21277C5D7}" destId="{96C6B44B-533C-49E9-B9C3-3142ACB58801}" srcOrd="0" destOrd="0" presId="urn:microsoft.com/office/officeart/2008/layout/AlternatingHexagons"/>
    <dgm:cxn modelId="{7B6D6FBE-1E65-4A8A-A112-59F72D9E6486}" type="presOf" srcId="{948905C7-F2C3-4D5E-9FA5-80F86CEF50D9}" destId="{E87E4A4A-D70C-4E16-A5C9-5077922979AA}" srcOrd="0" destOrd="0" presId="urn:microsoft.com/office/officeart/2008/layout/AlternatingHexagons"/>
    <dgm:cxn modelId="{5611ACE1-4DEF-4DE4-BFA5-91FCA24A51B9}" srcId="{003A1D83-9ACD-49C3-BC89-9164A7D6B75E}" destId="{948905C7-F2C3-4D5E-9FA5-80F86CEF50D9}" srcOrd="0" destOrd="0" parTransId="{3BD4C65E-5FE1-4045-9D2C-185A27F50787}" sibTransId="{80E88A12-A4DA-4EA1-8DE0-3FF21277C5D7}"/>
    <dgm:cxn modelId="{76C8D3EB-10E8-467D-BB45-7CE9F6D7521F}" type="presOf" srcId="{8BFAABA6-BAF7-4985-BB9E-08CC655846A2}" destId="{3377603D-1391-4E84-BF30-2C4111B7CE20}" srcOrd="0" destOrd="0" presId="urn:microsoft.com/office/officeart/2008/layout/AlternatingHexagons"/>
    <dgm:cxn modelId="{8FB190F7-4533-41D9-8833-0BC5A54DCEEC}" type="presOf" srcId="{36895455-398A-4B70-804F-0FF22A2B7577}" destId="{7B415884-E230-484F-BBD2-42D7208623C9}" srcOrd="0" destOrd="0" presId="urn:microsoft.com/office/officeart/2008/layout/AlternatingHexagons"/>
    <dgm:cxn modelId="{1ECFB0FB-09BE-40B5-A647-8D10E94EB034}" type="presOf" srcId="{003A1D83-9ACD-49C3-BC89-9164A7D6B75E}" destId="{1F0E85E4-AF81-4A2F-B7E6-BD208F4C7326}" srcOrd="0" destOrd="0" presId="urn:microsoft.com/office/officeart/2008/layout/AlternatingHexagons"/>
    <dgm:cxn modelId="{0AAF7856-EEF5-442E-9143-306341726408}" type="presParOf" srcId="{1F0E85E4-AF81-4A2F-B7E6-BD208F4C7326}" destId="{C8D55573-997E-4BBC-BE47-40BC466EED42}" srcOrd="0" destOrd="0" presId="urn:microsoft.com/office/officeart/2008/layout/AlternatingHexagons"/>
    <dgm:cxn modelId="{998016AA-3888-402A-9D13-E3FF82B7FC12}" type="presParOf" srcId="{C8D55573-997E-4BBC-BE47-40BC466EED42}" destId="{E87E4A4A-D70C-4E16-A5C9-5077922979AA}" srcOrd="0" destOrd="0" presId="urn:microsoft.com/office/officeart/2008/layout/AlternatingHexagons"/>
    <dgm:cxn modelId="{1F6263DA-114A-4BC8-8779-53E5955A0F9A}" type="presParOf" srcId="{C8D55573-997E-4BBC-BE47-40BC466EED42}" destId="{66BEABD3-9657-45F0-BDE5-1349E7F07D07}" srcOrd="1" destOrd="0" presId="urn:microsoft.com/office/officeart/2008/layout/AlternatingHexagons"/>
    <dgm:cxn modelId="{17412569-1A0E-4E02-84C5-896E2EFBC432}" type="presParOf" srcId="{C8D55573-997E-4BBC-BE47-40BC466EED42}" destId="{953D4035-95CD-4588-87EC-282248DEEA8E}" srcOrd="2" destOrd="0" presId="urn:microsoft.com/office/officeart/2008/layout/AlternatingHexagons"/>
    <dgm:cxn modelId="{338671CA-4468-4457-9602-591FFB43B29A}" type="presParOf" srcId="{C8D55573-997E-4BBC-BE47-40BC466EED42}" destId="{71CFE9B5-1736-4D95-BCCF-F2A7BC3D867C}" srcOrd="3" destOrd="0" presId="urn:microsoft.com/office/officeart/2008/layout/AlternatingHexagons"/>
    <dgm:cxn modelId="{46ED0F15-1026-4505-8FC3-CBDB29C686A1}" type="presParOf" srcId="{C8D55573-997E-4BBC-BE47-40BC466EED42}" destId="{96C6B44B-533C-49E9-B9C3-3142ACB58801}" srcOrd="4" destOrd="0" presId="urn:microsoft.com/office/officeart/2008/layout/AlternatingHexagons"/>
    <dgm:cxn modelId="{B735DDCA-B68A-41DF-B8FB-A534FB4235C5}" type="presParOf" srcId="{1F0E85E4-AF81-4A2F-B7E6-BD208F4C7326}" destId="{3A626806-6BB7-404C-851E-BE18B18B74A8}" srcOrd="1" destOrd="0" presId="urn:microsoft.com/office/officeart/2008/layout/AlternatingHexagons"/>
    <dgm:cxn modelId="{EF71134B-1B82-4A11-B982-62BC38394504}" type="presParOf" srcId="{1F0E85E4-AF81-4A2F-B7E6-BD208F4C7326}" destId="{4486AD02-7651-42F3-A0F5-84A03A854D0B}" srcOrd="2" destOrd="0" presId="urn:microsoft.com/office/officeart/2008/layout/AlternatingHexagons"/>
    <dgm:cxn modelId="{FD544A23-351F-4ECA-B4DA-638B498EDCD0}" type="presParOf" srcId="{4486AD02-7651-42F3-A0F5-84A03A854D0B}" destId="{3377603D-1391-4E84-BF30-2C4111B7CE20}" srcOrd="0" destOrd="0" presId="urn:microsoft.com/office/officeart/2008/layout/AlternatingHexagons"/>
    <dgm:cxn modelId="{BA278EB1-ECB8-4095-A39A-662B3F1BB778}" type="presParOf" srcId="{4486AD02-7651-42F3-A0F5-84A03A854D0B}" destId="{BAD04793-F449-4EF1-961C-A088D8551AA0}" srcOrd="1" destOrd="0" presId="urn:microsoft.com/office/officeart/2008/layout/AlternatingHexagons"/>
    <dgm:cxn modelId="{E003EECB-3546-479B-A85D-C031DC218B40}" type="presParOf" srcId="{4486AD02-7651-42F3-A0F5-84A03A854D0B}" destId="{DEB63152-F465-48EA-A3C9-D72CB9A3B2A4}" srcOrd="2" destOrd="0" presId="urn:microsoft.com/office/officeart/2008/layout/AlternatingHexagons"/>
    <dgm:cxn modelId="{33984103-5C05-4A00-9070-10227F2EEF6C}" type="presParOf" srcId="{4486AD02-7651-42F3-A0F5-84A03A854D0B}" destId="{202CC2C7-B239-420A-A0C8-FB28A9ADDC4F}" srcOrd="3" destOrd="0" presId="urn:microsoft.com/office/officeart/2008/layout/AlternatingHexagons"/>
    <dgm:cxn modelId="{CF0D4E50-604C-4F27-AC87-5367CAFC47F3}" type="presParOf" srcId="{4486AD02-7651-42F3-A0F5-84A03A854D0B}" destId="{6A026966-5FEB-4B92-9A2C-518D97BFC173}" srcOrd="4" destOrd="0" presId="urn:microsoft.com/office/officeart/2008/layout/AlternatingHexagons"/>
    <dgm:cxn modelId="{9C7646B4-26FC-4856-8C6E-46A66854DB80}" type="presParOf" srcId="{1F0E85E4-AF81-4A2F-B7E6-BD208F4C7326}" destId="{CF33C9A3-E212-49F6-9C16-D700656C66AA}" srcOrd="3" destOrd="0" presId="urn:microsoft.com/office/officeart/2008/layout/AlternatingHexagons"/>
    <dgm:cxn modelId="{39607894-9858-47BD-B3C0-8CDADF840246}" type="presParOf" srcId="{1F0E85E4-AF81-4A2F-B7E6-BD208F4C7326}" destId="{0678142B-6607-40F0-8B4F-E810EFDFAA77}" srcOrd="4" destOrd="0" presId="urn:microsoft.com/office/officeart/2008/layout/AlternatingHexagons"/>
    <dgm:cxn modelId="{20AD8127-476F-4BAF-B62A-778CC3FDB273}" type="presParOf" srcId="{0678142B-6607-40F0-8B4F-E810EFDFAA77}" destId="{7B415884-E230-484F-BBD2-42D7208623C9}" srcOrd="0" destOrd="0" presId="urn:microsoft.com/office/officeart/2008/layout/AlternatingHexagons"/>
    <dgm:cxn modelId="{771BF3B2-5347-4C9E-AF93-30E959FAB4B5}" type="presParOf" srcId="{0678142B-6607-40F0-8B4F-E810EFDFAA77}" destId="{619888B7-D615-426F-B122-AFB927B3F232}" srcOrd="1" destOrd="0" presId="urn:microsoft.com/office/officeart/2008/layout/AlternatingHexagons"/>
    <dgm:cxn modelId="{F1912A78-EA72-4323-9762-FF9A79C6326C}" type="presParOf" srcId="{0678142B-6607-40F0-8B4F-E810EFDFAA77}" destId="{EFB7135F-5426-47C4-A752-38CA0329956A}" srcOrd="2" destOrd="0" presId="urn:microsoft.com/office/officeart/2008/layout/AlternatingHexagons"/>
    <dgm:cxn modelId="{EE0A49CF-3F25-4CD8-BA53-A8328DE45FA9}" type="presParOf" srcId="{0678142B-6607-40F0-8B4F-E810EFDFAA77}" destId="{D0D46E0D-CF9B-4B0B-8F17-930192D6D0C6}" srcOrd="3" destOrd="0" presId="urn:microsoft.com/office/officeart/2008/layout/AlternatingHexagons"/>
    <dgm:cxn modelId="{4083CB3E-FFAD-426C-887A-73BE33196CA6}" type="presParOf" srcId="{0678142B-6607-40F0-8B4F-E810EFDFAA77}" destId="{92FB8DB1-F1EF-4234-B245-359E9B52D63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E4A4A-D70C-4E16-A5C9-5077922979AA}">
      <dsp:nvSpPr>
        <dsp:cNvPr id="0" name=""/>
        <dsp:cNvSpPr/>
      </dsp:nvSpPr>
      <dsp:spPr>
        <a:xfrm rot="5400000">
          <a:off x="4206562" y="-246125"/>
          <a:ext cx="2109189" cy="260144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5.Результаты изменений</a:t>
          </a:r>
        </a:p>
      </dsp:txBody>
      <dsp:txXfrm rot="-5400000">
        <a:off x="4394010" y="351533"/>
        <a:ext cx="1734294" cy="1406126"/>
      </dsp:txXfrm>
    </dsp:sp>
    <dsp:sp modelId="{66BEABD3-9657-45F0-BDE5-1349E7F07D07}">
      <dsp:nvSpPr>
        <dsp:cNvPr id="0" name=""/>
        <dsp:cNvSpPr/>
      </dsp:nvSpPr>
      <dsp:spPr>
        <a:xfrm>
          <a:off x="6170967" y="688375"/>
          <a:ext cx="1374402" cy="738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6B44B-533C-49E9-B9C3-3142ACB58801}">
      <dsp:nvSpPr>
        <dsp:cNvPr id="0" name=""/>
        <dsp:cNvSpPr/>
      </dsp:nvSpPr>
      <dsp:spPr>
        <a:xfrm rot="5400000">
          <a:off x="1946408" y="792034"/>
          <a:ext cx="1666684" cy="239113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4.Условия реализации изменений</a:t>
          </a:r>
        </a:p>
      </dsp:txBody>
      <dsp:txXfrm rot="-5400000">
        <a:off x="1982704" y="1432042"/>
        <a:ext cx="1594092" cy="1111122"/>
      </dsp:txXfrm>
    </dsp:sp>
    <dsp:sp modelId="{3377603D-1391-4E84-BF30-2C4111B7CE20}">
      <dsp:nvSpPr>
        <dsp:cNvPr id="0" name=""/>
        <dsp:cNvSpPr/>
      </dsp:nvSpPr>
      <dsp:spPr>
        <a:xfrm rot="5400000">
          <a:off x="3984539" y="1706222"/>
          <a:ext cx="2539996" cy="345229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Карта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инновационной деятельности</a:t>
          </a:r>
        </a:p>
      </dsp:txBody>
      <dsp:txXfrm rot="-5400000">
        <a:off x="4103772" y="2585704"/>
        <a:ext cx="2301530" cy="1693330"/>
      </dsp:txXfrm>
    </dsp:sp>
    <dsp:sp modelId="{BAD04793-F449-4EF1-961C-A088D8551AA0}">
      <dsp:nvSpPr>
        <dsp:cNvPr id="0" name=""/>
        <dsp:cNvSpPr/>
      </dsp:nvSpPr>
      <dsp:spPr>
        <a:xfrm>
          <a:off x="3111814" y="2826758"/>
          <a:ext cx="1330066" cy="738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26966-5FEB-4B92-9A2C-518D97BFC173}">
      <dsp:nvSpPr>
        <dsp:cNvPr id="0" name=""/>
        <dsp:cNvSpPr/>
      </dsp:nvSpPr>
      <dsp:spPr>
        <a:xfrm rot="5400000">
          <a:off x="6867497" y="985893"/>
          <a:ext cx="1941860" cy="225195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1.Источники изменений</a:t>
          </a:r>
        </a:p>
      </dsp:txBody>
      <dsp:txXfrm rot="-5400000">
        <a:off x="7087775" y="1464584"/>
        <a:ext cx="1501305" cy="1294574"/>
      </dsp:txXfrm>
    </dsp:sp>
    <dsp:sp modelId="{7B415884-E230-484F-BBD2-42D7208623C9}">
      <dsp:nvSpPr>
        <dsp:cNvPr id="0" name=""/>
        <dsp:cNvSpPr/>
      </dsp:nvSpPr>
      <dsp:spPr>
        <a:xfrm rot="5400000">
          <a:off x="6777218" y="3519926"/>
          <a:ext cx="2125458" cy="257442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2.Идея изменений</a:t>
          </a:r>
        </a:p>
      </dsp:txBody>
      <dsp:txXfrm rot="-5400000">
        <a:off x="6981804" y="4098655"/>
        <a:ext cx="1716286" cy="1416972"/>
      </dsp:txXfrm>
    </dsp:sp>
    <dsp:sp modelId="{619888B7-D615-426F-B122-AFB927B3F232}">
      <dsp:nvSpPr>
        <dsp:cNvPr id="0" name=""/>
        <dsp:cNvSpPr/>
      </dsp:nvSpPr>
      <dsp:spPr>
        <a:xfrm>
          <a:off x="6170967" y="4973276"/>
          <a:ext cx="1374402" cy="738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B8DB1-F1EF-4234-B245-359E9B52D633}">
      <dsp:nvSpPr>
        <dsp:cNvPr id="0" name=""/>
        <dsp:cNvSpPr/>
      </dsp:nvSpPr>
      <dsp:spPr>
        <a:xfrm rot="5400000">
          <a:off x="1569240" y="3513649"/>
          <a:ext cx="2117909" cy="252008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3.Концепция изменений</a:t>
          </a:r>
        </a:p>
      </dsp:txBody>
      <dsp:txXfrm rot="-5400000">
        <a:off x="1788166" y="4067722"/>
        <a:ext cx="1680058" cy="1411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5665B-D7E9-4DEF-8FC5-CF97FB764938}" type="datetimeFigureOut">
              <a:rPr lang="zh-CN" altLang="en-US" smtClean="0"/>
              <a:pPr/>
              <a:t>2025/2/26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D62A-0EDC-4DC8-9C32-FB765812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2A-0EDC-4DC8-9C32-FB765812F04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50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2A-0EDC-4DC8-9C32-FB765812F04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84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29000" y="142876"/>
            <a:ext cx="8477251" cy="157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454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4190986" y="2714626"/>
            <a:ext cx="7429553" cy="2857515"/>
          </a:xfrm>
          <a:prstGeom prst="rect">
            <a:avLst/>
          </a:prstGeom>
        </p:spPr>
        <p:txBody>
          <a:bodyPr/>
          <a:lstStyle/>
          <a:p>
            <a:r>
              <a:rPr lang="ru-RU" altLang="zh-CN"/>
              <a:t>Вставка таблицы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571462" y="428605"/>
            <a:ext cx="3333751" cy="2214563"/>
          </a:xfrm>
          <a:prstGeom prst="rect">
            <a:avLst/>
          </a:prstGeo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4190986" y="1428736"/>
            <a:ext cx="7429515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191000" y="500063"/>
            <a:ext cx="495300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978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4095736" y="571480"/>
            <a:ext cx="6953299" cy="4071966"/>
          </a:xfrm>
          <a:prstGeom prst="rect">
            <a:avLst/>
          </a:prstGeom>
        </p:spPr>
        <p:txBody>
          <a:bodyPr/>
          <a:lstStyle/>
          <a:p>
            <a:r>
              <a:rPr lang="ru-RU" altLang="zh-CN"/>
              <a:t>Вставка рисунка SmartArt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952501" y="571480"/>
            <a:ext cx="2857500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4095751" y="4786313"/>
            <a:ext cx="4572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978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2381225" y="714357"/>
            <a:ext cx="7429500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6000751" y="5000625"/>
            <a:ext cx="38100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646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0"/>
            <a:ext cx="10858500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486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143493" y="142876"/>
            <a:ext cx="6667507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7840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EE084A8-5700-2EDD-F15D-459F2970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9F1A8-4B6C-42EE-AD1A-CEA7D2AADAC0}" type="datetime1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657BED9-FCEB-460B-9237-3DEDEBD0A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0AB801-75F0-F272-2943-06692380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DC466-2D64-43F5-B023-8C59D470597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6773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8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8%20&#1082;&#1086;&#1085;&#1082;&#1091;&#1088;&#1089;%20&#1080;&#1085;&#1085;&#1086;&#1074;&#1072;&#1094;&#1080;&#1086;&#1085;&#1085;&#1099;&#1093;%20&#1087;&#1088;&#1086;&#1075;&#1088;&#1072;&#1084;&#1084;/&#1048;&#1085;&#1092;&#1086;&#1088;&#1084;&#1072;&#1094;&#1080;&#1086;&#1085;&#1085;&#1072;&#1103;%20&#1082;&#1072;&#1088;&#1090;&#1072;%20&#1086;&#1073;&#1085;&#1086;&#1074;&#1083;&#1105;&#1085;&#1085;&#1072;&#1103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6C0350-84DA-EAE0-2708-B735393AD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" y="18273"/>
            <a:ext cx="12168542" cy="6794506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4151784" y="692696"/>
            <a:ext cx="7908778" cy="2532499"/>
          </a:xfrm>
        </p:spPr>
        <p:txBody>
          <a:bodyPr/>
          <a:lstStyle/>
          <a:p>
            <a:pPr marL="92075" indent="-4763" algn="ctr">
              <a:buNone/>
            </a:pPr>
            <a:r>
              <a:rPr lang="ru-RU" sz="4800" b="1" dirty="0">
                <a:solidFill>
                  <a:srgbClr val="E54415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Технология оформления информационной карты инновационного опыта в образовательных учреждениях</a:t>
            </a:r>
            <a:endParaRPr lang="zh-CN" altLang="en-US" sz="4400" b="1" dirty="0">
              <a:solidFill>
                <a:srgbClr val="E54415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336" y="4437112"/>
            <a:ext cx="6390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Ярусова Елена Александровна, старший воспитатель МАДОУ «Детский сад№131 комбинированного вида» 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Приволжского района г.Казани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Тьютор по инновационной деятельности Вахитовского и Приволжского районов г.Казани </a:t>
            </a:r>
          </a:p>
        </p:txBody>
      </p:sp>
    </p:spTree>
    <p:extLst>
      <p:ext uri="{BB962C8B-B14F-4D97-AF65-F5344CB8AC3E}">
        <p14:creationId xmlns:p14="http://schemas.microsoft.com/office/powerpoint/2010/main" val="3494456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 algn="ctr">
              <a:buNone/>
            </a:pPr>
            <a:r>
              <a:rPr lang="ru-RU" sz="3600" b="1" dirty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</a:t>
            </a:r>
          </a:p>
          <a:p>
            <a:pPr marL="92075" indent="-4763" algn="ctr">
              <a:buNone/>
            </a:pPr>
            <a:r>
              <a:rPr lang="en-US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116246"/>
              </p:ext>
            </p:extLst>
          </p:nvPr>
        </p:nvGraphicFramePr>
        <p:xfrm>
          <a:off x="407367" y="1556792"/>
          <a:ext cx="11161241" cy="29260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8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6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Источники изменений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(противоречия, новые средства обучения, новые условия образовательной деятельности и др.)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Актуальность изменений – очень четко и коротко описываем противоречия, не соответствие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Новые средства, используемые в работе – какие?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Новые условия – основанные на чем?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93059" y="3284984"/>
            <a:ext cx="7563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четко, лишних вступительных слов</a:t>
            </a:r>
          </a:p>
        </p:txBody>
      </p:sp>
    </p:spTree>
    <p:extLst>
      <p:ext uri="{BB962C8B-B14F-4D97-AF65-F5344CB8AC3E}">
        <p14:creationId xmlns:p14="http://schemas.microsoft.com/office/powerpoint/2010/main" val="32263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8FC02-BBB5-68AA-24A0-593DA6823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3E1663-B3FB-2B3E-5631-03FF576EB2EF}"/>
              </a:ext>
            </a:extLst>
          </p:cNvPr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71A320-5A20-31A6-6324-B89C14911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 algn="ctr">
              <a:buNone/>
            </a:pPr>
            <a:r>
              <a:rPr lang="ru-RU" sz="3600" b="1" dirty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</a:t>
            </a:r>
          </a:p>
          <a:p>
            <a:pPr marL="92075" indent="-4763">
              <a:buNone/>
            </a:pPr>
            <a:r>
              <a:rPr lang="en-US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>
            <a:extLst>
              <a:ext uri="{FF2B5EF4-FFF2-40B4-BE49-F238E27FC236}">
                <a16:creationId xmlns:a16="http://schemas.microsoft.com/office/drawing/2014/main" id="{E2226124-3944-A0FE-8750-C593E89B924E}"/>
              </a:ext>
            </a:extLst>
          </p:cNvPr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84CD6BF-915C-E2F4-4E2D-2D6EC1064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360356"/>
              </p:ext>
            </p:extLst>
          </p:nvPr>
        </p:nvGraphicFramePr>
        <p:xfrm>
          <a:off x="515379" y="1555711"/>
          <a:ext cx="11161241" cy="39319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8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2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Источники изменений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(противоречия, новые средства обучения, новые условия образовательной деятельности и др.)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Большинство детей любого возраста проявляют низкий интерес к художественной литературе.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Причины: отсутствие примера взрослых и учета права выбора самого ребенка, выбора той книги, которую ребенок сможет читать сам, исключительно по своему желанию, но, конечно, под гибким непосредственным наблюдением взрослого.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 ребенка 21 века новые запросы и потребности, которые необходимо учитывать в планировании образовательной деятельности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6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440" y="51834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 algn="ctr">
              <a:buNone/>
            </a:pPr>
            <a:r>
              <a:rPr lang="ru-RU" sz="3600" b="1" dirty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</a:t>
            </a:r>
          </a:p>
          <a:p>
            <a:pPr marL="92075" indent="-4763">
              <a:buNone/>
            </a:pPr>
            <a:r>
              <a:rPr lang="en-US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891264"/>
              </p:ext>
            </p:extLst>
          </p:nvPr>
        </p:nvGraphicFramePr>
        <p:xfrm>
          <a:off x="407367" y="1556792"/>
          <a:ext cx="11161241" cy="3657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8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6613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Идея изменений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 чем сущность ИПО: в использовании образовательных, информационно-коммуникационных или других технологий, в изменении содержания образования, организации учебного или воспитательного процесса, др.)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меняем:</a:t>
                      </a:r>
                      <a:r>
                        <a:rPr lang="ru-RU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правление, содержание образования, предметную среду?</a:t>
                      </a:r>
                    </a:p>
                    <a:p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будем внедрять?</a:t>
                      </a:r>
                    </a:p>
                    <a:p>
                      <a:r>
                        <a:rPr lang="ru-RU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изменять?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2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8E89B-BB58-7005-9933-F838763FF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7BF7553-2310-4573-9ACF-0352ED50560D}"/>
              </a:ext>
            </a:extLst>
          </p:cNvPr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3297BF9-BF97-C86F-C280-CDB69055E6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 algn="ctr">
              <a:buNone/>
            </a:pPr>
            <a:r>
              <a:rPr lang="ru-RU" sz="3600" b="1" dirty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</a:t>
            </a:r>
          </a:p>
          <a:p>
            <a:pPr marL="92075" indent="-4763">
              <a:buNone/>
            </a:pPr>
            <a:r>
              <a:rPr lang="en-US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>
            <a:extLst>
              <a:ext uri="{FF2B5EF4-FFF2-40B4-BE49-F238E27FC236}">
                <a16:creationId xmlns:a16="http://schemas.microsoft.com/office/drawing/2014/main" id="{00571170-7125-CD6C-5C85-E08514B5B74F}"/>
              </a:ext>
            </a:extLst>
          </p:cNvPr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76A9942-8E1F-6504-7BAE-DBF4C5F41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923584"/>
              </p:ext>
            </p:extLst>
          </p:nvPr>
        </p:nvGraphicFramePr>
        <p:xfrm>
          <a:off x="407367" y="1556792"/>
          <a:ext cx="11161241" cy="46329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8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6613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Идея изменений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 чем сущность ИПО: в использовании образовательных, информационно-коммуникационных или других технологий, в изменении содержания образования, организации учебного или воспитательного процесса, др.)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Приобщение ребенка к книге- одна из важных задач образования любого уровня и если быть точнее, то в детском саду мы должны сформировать предпосылки читательской грамотности, а именно формировать способность понимать, использовать, оценивать тексты через интересные дидактические средства обучения, а в школьном возрасте развивать, обогащать и систематизировать.</a:t>
                      </a:r>
                    </a:p>
                    <a:p>
                      <a:pPr algn="just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Комикс отвечает запросам современного мира, когда скорость – это требование, наглядность – правило, а доступность – закон. На сегодняшний день людьми лучше воспринимается броская,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визуалированная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информация, подающаяся маленькими фрагментами.</a:t>
                      </a:r>
                    </a:p>
                    <a:p>
                      <a:pPr algn="just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книг не привлекает внимание «цифрового» поколения. Идея проекта вывести чтение на новый более продуктивный уровень, используя комикс как средство формирования читательской грамотности  у дошкольников.</a:t>
                      </a:r>
                    </a:p>
                    <a:p>
                      <a:pPr algn="just"/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 algn="ctr">
              <a:buNone/>
            </a:pPr>
            <a:r>
              <a:rPr lang="ru-RU" sz="3600" b="1" dirty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</a:t>
            </a:r>
          </a:p>
          <a:p>
            <a:pPr marL="92075" indent="-4763">
              <a:buNone/>
            </a:pPr>
            <a:r>
              <a:rPr lang="en-US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606811"/>
              </p:ext>
            </p:extLst>
          </p:nvPr>
        </p:nvGraphicFramePr>
        <p:xfrm>
          <a:off x="407367" y="1556792"/>
          <a:ext cx="11161241" cy="28166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8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6613"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Концепция изменений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(способы, их преимущества перед аналогами и новизна, ограничения, трудоемкость, риски)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</a:t>
                      </a:r>
                      <a:r>
                        <a:rPr lang="ru-RU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изменения, трудоемкость, риски.</a:t>
                      </a:r>
                    </a:p>
                    <a:p>
                      <a:r>
                        <a:rPr lang="ru-RU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новых концепций, новых </a:t>
                      </a:r>
                      <a:r>
                        <a:rPr lang="ru-RU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медиапродуктов</a:t>
                      </a:r>
                      <a:r>
                        <a:rPr lang="ru-RU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новые структуры (современный менеджмент) и классификации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052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8490E-D736-64DB-D6BC-DC062DFA5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2659FB-AC44-653A-D90D-8E734F79C24F}"/>
              </a:ext>
            </a:extLst>
          </p:cNvPr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928C12-9737-0950-D07D-2C2340C952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 algn="ctr">
              <a:buNone/>
            </a:pPr>
            <a:r>
              <a:rPr lang="ru-RU" sz="3600" b="1" dirty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</a:t>
            </a:r>
          </a:p>
          <a:p>
            <a:pPr marL="92075" indent="-4763">
              <a:buNone/>
            </a:pPr>
            <a:r>
              <a:rPr lang="en-US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>
            <a:extLst>
              <a:ext uri="{FF2B5EF4-FFF2-40B4-BE49-F238E27FC236}">
                <a16:creationId xmlns:a16="http://schemas.microsoft.com/office/drawing/2014/main" id="{09D34BF5-30C2-58D4-131B-C86CD47C9485}"/>
              </a:ext>
            </a:extLst>
          </p:cNvPr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FBEE5D0-9A7D-64C8-EB01-187B07AA7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100608"/>
              </p:ext>
            </p:extLst>
          </p:nvPr>
        </p:nvGraphicFramePr>
        <p:xfrm>
          <a:off x="407367" y="1556792"/>
          <a:ext cx="11161241" cy="5486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8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6544"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Концепция изменений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(способы, их преимущества перед аналогами и новизна, ограничения, трудоемкость, риски)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развитием информационной среды 21 века внимание к книге и к чтению в целом незаслуженно уменьшается.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исследования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С.В.Дармиловой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показывают, что применение комиксов в образовательном процессе повышает его результативность, обеспечивая внутреннюю мотивацию детей. Как отмечают А.С. Петрова и Т.А. Макаренко, методика работы с комиксами предполагает постепенное перемещение внимания дошколят с одной картинки на другую с проговариванием увиденного. Воспитатель с помощью «открытых» вопросов акцентирует внимание детей на сюжете. Целью вопросов является проговаривание цепочки взаимосвязанных действий и установление причинно- следственных связей, в итоге чего дети должны увидеть конечный результат.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Таким образом, современные исследования показывают, что комикс как средство формирования предпосылок читательской грамотности у детей старшего дошкольного возраста является эффективным, помогая делать процесс обучения результативным и осмысленным.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0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77BE7-76E3-1336-B11F-998507886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1A867C-A216-27E3-009E-B965BC5A0711}"/>
              </a:ext>
            </a:extLst>
          </p:cNvPr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A6A8C0-BCB4-D9D7-D08F-B1FED9CA8B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 algn="ctr">
              <a:buNone/>
            </a:pPr>
            <a:r>
              <a:rPr lang="ru-RU" sz="3600" b="1" dirty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</a:t>
            </a:r>
          </a:p>
          <a:p>
            <a:pPr marL="92075" indent="-4763">
              <a:buNone/>
            </a:pPr>
            <a:r>
              <a:rPr lang="en-US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>
            <a:extLst>
              <a:ext uri="{FF2B5EF4-FFF2-40B4-BE49-F238E27FC236}">
                <a16:creationId xmlns:a16="http://schemas.microsoft.com/office/drawing/2014/main" id="{692B190E-0EB8-5544-47F6-BF0E43DB581D}"/>
              </a:ext>
            </a:extLst>
          </p:cNvPr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B6B3ED1-ED17-EB26-DBB5-1FE25C708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3759"/>
              </p:ext>
            </p:extLst>
          </p:nvPr>
        </p:nvGraphicFramePr>
        <p:xfrm>
          <a:off x="407367" y="1556792"/>
          <a:ext cx="11161241" cy="48965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8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6544"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Концепция изменений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(способы, их преимущества перед аналогами и новизна, ограничения, трудоемкость, риски)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РИСКИ: </a:t>
                      </a:r>
                    </a:p>
                    <a:p>
                      <a:pPr algn="just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 есть у комиксов и свои риски. Учится на одних комиксах невозможно, ведь чтение нельзя ограничивать только красочными картинками, иначе мы рискуем совсем отвыкнуть от более объемных текстов и книг. Рисунки не должны отвлекать от чтения.</a:t>
                      </a:r>
                    </a:p>
                    <a:p>
                      <a:pPr algn="just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того, при чтении комиксов могут возникнуть сложности с пониманием юмора, ведь то, что считается смешным в одной стране может таковым не считаться в другой. Поэтому рекомендуется использовать на этапе закрепления материала, этап рефлексии.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3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 algn="ctr">
              <a:buNone/>
            </a:pPr>
            <a:r>
              <a:rPr lang="ru-RU" sz="3600" b="1" dirty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</a:t>
            </a:r>
          </a:p>
          <a:p>
            <a:pPr marL="92075" indent="-4763">
              <a:buNone/>
            </a:pPr>
            <a:r>
              <a:rPr lang="en-US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4624"/>
              </p:ext>
            </p:extLst>
          </p:nvPr>
        </p:nvGraphicFramePr>
        <p:xfrm>
          <a:off x="407367" y="1556792"/>
          <a:ext cx="11161241" cy="28166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8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6613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Условия реализации изменений 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(включая личностно-профессиональные качества педагога и достигнутый им уровень профессионализма)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будем создавать: управленческие практики, модернизировать методы и т.д.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419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75476-E827-CC95-C450-87B894FB8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98710B-739A-4362-606F-7FBFD1E0E2E1}"/>
              </a:ext>
            </a:extLst>
          </p:cNvPr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B5A3C7-0073-4A07-C940-20D786276C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 algn="ctr">
              <a:buNone/>
            </a:pPr>
            <a:r>
              <a:rPr lang="ru-RU" sz="3600" b="1" dirty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</a:t>
            </a:r>
          </a:p>
          <a:p>
            <a:pPr marL="92075" indent="-4763">
              <a:buNone/>
            </a:pPr>
            <a:r>
              <a:rPr lang="en-US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>
            <a:extLst>
              <a:ext uri="{FF2B5EF4-FFF2-40B4-BE49-F238E27FC236}">
                <a16:creationId xmlns:a16="http://schemas.microsoft.com/office/drawing/2014/main" id="{4734F311-C83C-F9BB-9A8C-86D3D0FB063E}"/>
              </a:ext>
            </a:extLst>
          </p:cNvPr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4082CA8-7123-9093-2B96-8673941C6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24142"/>
              </p:ext>
            </p:extLst>
          </p:nvPr>
        </p:nvGraphicFramePr>
        <p:xfrm>
          <a:off x="407367" y="1556792"/>
          <a:ext cx="11161241" cy="4389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8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6613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Условия реализации изменений 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(включая личностно-профессиональные качества педагога и достигнутый им уровень профессионализма)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системы создания комиксов в образовательном процессе затруднено тем, что педагоги не знакомы с особенностями создания комиксов, не понимают значимости использования данной формы. Поэтому необходимо провести практический семинар по повышению профессиональной компетенции в области создания комикса и его использования в своей практике.</a:t>
                      </a:r>
                    </a:p>
                    <a:p>
                      <a:pPr algn="just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реализации проекта необходимо привлекать родителей, как активных участников. Для повышения их активности, необходимо запланировать мастер-классы, практикумы по созданию комиксов по изучаемым произведениям.</a:t>
                      </a:r>
                    </a:p>
                    <a:p>
                      <a:pPr algn="just"/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18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 algn="ctr">
              <a:buNone/>
            </a:pPr>
            <a:r>
              <a:rPr lang="ru-RU" sz="3600" b="1" dirty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</a:t>
            </a:r>
          </a:p>
          <a:p>
            <a:pPr marL="92075" indent="-4763">
              <a:buNone/>
            </a:pPr>
            <a:r>
              <a:rPr lang="en-US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32218"/>
              </p:ext>
            </p:extLst>
          </p:nvPr>
        </p:nvGraphicFramePr>
        <p:xfrm>
          <a:off x="407367" y="1556792"/>
          <a:ext cx="11161241" cy="28166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8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6613"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Результат изменений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Зависит от темы.</a:t>
                      </a:r>
                    </a:p>
                    <a:p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ТЕМЕ ИННОВАЦИОННОГО ОПЫТА</a:t>
                      </a:r>
                    </a:p>
                    <a:p>
                      <a:r>
                        <a:rPr lang="ru-RU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быть внутренним и внешним. Может отражаться в системе управления, в содержании, в изменении мышления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47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6"/>
            <a:ext cx="12192000" cy="985664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72008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Документы инновационных площадок</a:t>
            </a:r>
            <a:endParaRPr lang="zh-CN" altLang="en-US" b="1" dirty="0">
              <a:solidFill>
                <a:srgbClr val="009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7" y="847937"/>
            <a:ext cx="10488487" cy="4464496"/>
          </a:xfrm>
          <a:prstGeom prst="rect">
            <a:avLst/>
          </a:prstGeom>
          <a:solidFill>
            <a:srgbClr val="0097A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1662" indent="-514350">
              <a:buAutoNum type="arabicPeriod"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Приказ УО (отдела УО)</a:t>
            </a:r>
          </a:p>
          <a:p>
            <a:pPr marL="544512" indent="-457200">
              <a:buAutoNum type="arabicPeriod"/>
            </a:pPr>
            <a:r>
              <a:rPr lang="ru-RU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Приказ по ОУ</a:t>
            </a:r>
          </a:p>
          <a:p>
            <a:pPr marL="544512" indent="-457200">
              <a:buAutoNum type="arabicPeriod"/>
            </a:pPr>
            <a:r>
              <a:rPr lang="ru-RU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Дорожная карта инновационной деятельности</a:t>
            </a:r>
          </a:p>
          <a:p>
            <a:pPr marL="544512" indent="-457200">
              <a:buAutoNum type="arabicPeriod"/>
            </a:pPr>
            <a:r>
              <a:rPr lang="ru-RU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 инновационного опыта</a:t>
            </a:r>
          </a:p>
          <a:p>
            <a:pPr marL="544512" indent="-457200">
              <a:buAutoNum type="arabicPeriod"/>
            </a:pPr>
            <a:r>
              <a:rPr lang="ru-RU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Локальные акты: положения</a:t>
            </a:r>
          </a:p>
          <a:p>
            <a:pPr marL="544512" indent="-457200">
              <a:buAutoNum type="arabicPeriod"/>
            </a:pPr>
            <a:r>
              <a:rPr lang="ru-RU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Протоколы (педсоветов, заседаний рабочих групп и т.д.)</a:t>
            </a:r>
          </a:p>
          <a:p>
            <a:pPr marL="544512" indent="-457200">
              <a:buAutoNum type="arabicPeriod"/>
            </a:pPr>
            <a:r>
              <a:rPr lang="ru-RU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Отчеты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3BB108-471E-4AC7-693E-B6B0E378E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205" y="4285838"/>
            <a:ext cx="2393297" cy="239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817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77BAA-5157-4184-B749-49B307000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0942ADB-613A-088C-9F13-D7853270815D}"/>
              </a:ext>
            </a:extLst>
          </p:cNvPr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A8042B7-B98C-BDEE-9D9E-AFFD6006D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 algn="ctr">
              <a:buNone/>
            </a:pPr>
            <a:r>
              <a:rPr lang="ru-RU" sz="3600" b="1" dirty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</a:t>
            </a:r>
          </a:p>
          <a:p>
            <a:pPr marL="92075" indent="-4763">
              <a:buNone/>
            </a:pPr>
            <a:r>
              <a:rPr lang="en-US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>
            <a:extLst>
              <a:ext uri="{FF2B5EF4-FFF2-40B4-BE49-F238E27FC236}">
                <a16:creationId xmlns:a16="http://schemas.microsoft.com/office/drawing/2014/main" id="{96126CB3-4233-CF57-4D31-85A9DF8E515A}"/>
              </a:ext>
            </a:extLst>
          </p:cNvPr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1E34B6A-616B-77A2-B931-5C15142EC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729152"/>
              </p:ext>
            </p:extLst>
          </p:nvPr>
        </p:nvGraphicFramePr>
        <p:xfrm>
          <a:off x="407367" y="1556792"/>
          <a:ext cx="11161241" cy="4023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8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6613"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Результат изменений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реализации Проекта у детей формируются следующие предпосылки читательской грамотности:</a:t>
                      </a:r>
                    </a:p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формирование у детей интереса к восприятию художественного произведения, мотивации к обучению чтению</a:t>
                      </a:r>
                    </a:p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становление и развитие у детей смыслового восприятия художественной литературы</a:t>
                      </a:r>
                    </a:p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Стимулирование детской активности в применении извлеченной информации в самостоятельной игровой деятельности</a:t>
                      </a:r>
                    </a:p>
                    <a:p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563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Docums\My_Rabstol\человечки для презентаций\Checklist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98" y="0"/>
            <a:ext cx="518801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18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2464C0-BAAE-A447-6E39-EB75830D4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4286" y="4221088"/>
            <a:ext cx="2395936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5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6"/>
            <a:ext cx="12192000" cy="985664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72008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 </a:t>
            </a:r>
            <a:endParaRPr lang="zh-CN" altLang="en-US" b="1" dirty="0">
              <a:solidFill>
                <a:srgbClr val="009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0488487" cy="4464496"/>
          </a:xfrm>
          <a:prstGeom prst="rect">
            <a:avLst/>
          </a:prstGeom>
          <a:solidFill>
            <a:srgbClr val="0097A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Общие сведения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87312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87312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Описание инновационного опыта ОУ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87312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Экспертное заключение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471A1F-36B5-6C3F-9A73-7ECAEF193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648" y="3940325"/>
            <a:ext cx="2395936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5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6"/>
            <a:ext cx="12192000" cy="985664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720080"/>
          </a:xfrm>
        </p:spPr>
        <p:txBody>
          <a:bodyPr/>
          <a:lstStyle/>
          <a:p>
            <a:pPr marL="92075" indent="-4763" algn="ctr">
              <a:buNone/>
            </a:pPr>
            <a:r>
              <a:rPr lang="ru-RU" sz="3600" b="1" dirty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Оглавление </a:t>
            </a:r>
            <a:endParaRPr lang="zh-CN" altLang="en-US" b="1" dirty="0">
              <a:solidFill>
                <a:srgbClr val="009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0488487" cy="4464496"/>
          </a:xfrm>
          <a:prstGeom prst="rect">
            <a:avLst/>
          </a:prstGeom>
          <a:solidFill>
            <a:srgbClr val="0097A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карта инновационного опыта 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___» Приволжского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г. Казани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4917B2-1B2C-8EFF-7206-F9923A5E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697" y="4311223"/>
            <a:ext cx="2395936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72008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ru-RU" sz="3600" b="1" dirty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1. Общие сведения </a:t>
            </a:r>
            <a:endParaRPr lang="zh-CN" altLang="en-US" b="1" dirty="0">
              <a:solidFill>
                <a:srgbClr val="009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897427"/>
              </p:ext>
            </p:extLst>
          </p:nvPr>
        </p:nvGraphicFramePr>
        <p:xfrm>
          <a:off x="767409" y="1412776"/>
          <a:ext cx="10729192" cy="49000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81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2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9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 автора опыта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Учреждение, в котором  работает автор опыта, адрес с индексом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Должность с указанием преподаваемого предмета или выполняемого функционала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Стаж работы в должности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3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4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Иванова</a:t>
                      </a:r>
                      <a:r>
                        <a:rPr lang="ru-RU" sz="40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Мария Ивановна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Петрова Анна Васильевна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Муниципальное бюджетное дошкольное образовательное учреждение «Детский сад № ___ комбинированного вида» Приволжского района,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420104,</a:t>
                      </a:r>
                      <a:r>
                        <a:rPr lang="ru-RU" sz="14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г. Казань, ул. Р. Зорге д.87а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7032104" y="2636912"/>
            <a:ext cx="1512168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7032104" y="2564904"/>
            <a:ext cx="1512168" cy="10801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02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720080"/>
          </a:xfrm>
        </p:spPr>
        <p:txBody>
          <a:bodyPr/>
          <a:lstStyle/>
          <a:p>
            <a:pPr marL="92075" indent="-4763" algn="ctr">
              <a:buNone/>
            </a:pPr>
            <a:r>
              <a:rPr lang="ru-RU" sz="3600" b="1" dirty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</a:t>
            </a:r>
          </a:p>
          <a:p>
            <a:pPr marL="92075" indent="-4763" algn="ctr">
              <a:buNone/>
            </a:pPr>
            <a:r>
              <a:rPr lang="ru-RU" sz="3600" b="1" dirty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1. Общие сведения </a:t>
            </a:r>
            <a:endParaRPr lang="zh-CN" altLang="en-US" b="1" dirty="0">
              <a:solidFill>
                <a:srgbClr val="009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02184"/>
              </p:ext>
            </p:extLst>
          </p:nvPr>
        </p:nvGraphicFramePr>
        <p:xfrm>
          <a:off x="695401" y="1414938"/>
          <a:ext cx="10729192" cy="44753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81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2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 автора опыта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Учреждение, в котором  работает автор опыта, адрес с индексом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Должность с указанием преподаваемого предмета или выполняемого функционала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Стаж работы в должности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5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Педагогический коллектив МАДОУ №__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бюджетное дошкольное образовательное учреждение «Детский сад № ___ комбинированного вида» Приволжского района,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420104,</a:t>
                      </a:r>
                      <a:r>
                        <a:rPr lang="ru-RU" sz="16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г. Казань, ул. Р. Зорге д.87а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Рабочая группа (воспитатели, музыкальный руководитель, педагог-психолог) под руководством старшего воспитателя Ивановой Марии Ивановны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86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 algn="ctr">
              <a:buNone/>
            </a:pPr>
            <a:r>
              <a:rPr lang="ru-RU" sz="3600" b="1" dirty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 </a:t>
            </a:r>
          </a:p>
          <a:p>
            <a:pPr marL="92075" indent="-4763">
              <a:buNone/>
            </a:pPr>
            <a:r>
              <a:rPr lang="en-US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116011"/>
              </p:ext>
            </p:extLst>
          </p:nvPr>
        </p:nvGraphicFramePr>
        <p:xfrm>
          <a:off x="335360" y="1628800"/>
          <a:ext cx="10513168" cy="26839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3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Тема инновационного педагогического опыта (ИПО)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535353"/>
              </p:ext>
            </p:extLst>
          </p:nvPr>
        </p:nvGraphicFramePr>
        <p:xfrm>
          <a:off x="4295799" y="2060848"/>
          <a:ext cx="648072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Формирование, развитие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кого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основе</a:t>
                      </a:r>
                    </a:p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использованием</a:t>
                      </a:r>
                    </a:p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процессе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FF7DF8A-17D6-B19A-4264-FFFE9404901B}"/>
              </a:ext>
            </a:extLst>
          </p:cNvPr>
          <p:cNvSpPr txBox="1"/>
          <p:nvPr/>
        </p:nvSpPr>
        <p:spPr>
          <a:xfrm>
            <a:off x="1991544" y="4599256"/>
            <a:ext cx="8568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Комикс как средство формирования предпосылок читательской грамотности у детей</a:t>
            </a:r>
          </a:p>
        </p:txBody>
      </p:sp>
    </p:spTree>
    <p:extLst>
      <p:ext uri="{BB962C8B-B14F-4D97-AF65-F5344CB8AC3E}">
        <p14:creationId xmlns:p14="http://schemas.microsoft.com/office/powerpoint/2010/main" val="15982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1F3EAF0-4240-B728-2061-89B7F2674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F8AFB2D-2771-9378-0C3A-E4D0FFC5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DC466-2D64-43F5-B023-8C59D470597E}" type="slidenum">
              <a:rPr lang="en-US" altLang="ru-RU" smtClean="0"/>
              <a:pPr>
                <a:defRPr/>
              </a:pPr>
              <a:t>9</a:t>
            </a:fld>
            <a:endParaRPr lang="en-US" alt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1BCDD7B-8E8C-4979-CC17-0EB141551B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9301466"/>
              </p:ext>
            </p:extLst>
          </p:nvPr>
        </p:nvGraphicFramePr>
        <p:xfrm>
          <a:off x="1199456" y="188640"/>
          <a:ext cx="1065718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5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1_training-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solas/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training-01</Template>
  <TotalTime>2171</TotalTime>
  <Words>1274</Words>
  <Application>Microsoft Office PowerPoint</Application>
  <PresentationFormat>Широкоэкранный</PresentationFormat>
  <Paragraphs>143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1_training-01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Учеба и книги</dc:title>
  <dc:creator>УчебныеПрезентации.РФ</dc:creator>
  <cp:lastModifiedBy>Пользователь</cp:lastModifiedBy>
  <cp:revision>27</cp:revision>
  <dcterms:created xsi:type="dcterms:W3CDTF">2012-07-31T13:58:46Z</dcterms:created>
  <dcterms:modified xsi:type="dcterms:W3CDTF">2025-02-26T05:36:12Z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193013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